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4" r:id="rId6"/>
    <p:sldId id="258" r:id="rId7"/>
    <p:sldId id="259" r:id="rId8"/>
    <p:sldId id="260" r:id="rId9"/>
    <p:sldId id="261" r:id="rId10"/>
    <p:sldId id="275" r:id="rId11"/>
    <p:sldId id="276" r:id="rId12"/>
    <p:sldId id="277" r:id="rId13"/>
    <p:sldId id="262" r:id="rId14"/>
    <p:sldId id="278" r:id="rId15"/>
    <p:sldId id="279" r:id="rId16"/>
    <p:sldId id="280" r:id="rId17"/>
    <p:sldId id="281" r:id="rId18"/>
    <p:sldId id="282" r:id="rId19"/>
    <p:sldId id="283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84" r:id="rId29"/>
    <p:sldId id="271" r:id="rId30"/>
    <p:sldId id="272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7.xml"/><Relationship Id="rId7" Type="http://schemas.openxmlformats.org/officeDocument/2006/relationships/slide" Target="../slides/slide24.xml"/><Relationship Id="rId6" Type="http://schemas.openxmlformats.org/officeDocument/2006/relationships/slide" Target="../slides/slide22.xml"/><Relationship Id="rId5" Type="http://schemas.openxmlformats.org/officeDocument/2006/relationships/slide" Target="../slides/slide20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a3bfff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71b5b1ca&amp;cid=871b5b1ca&amp;vtp=1">
            <a:hlinkClick r:id="rId3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94acdd1e2&amp;cid=94acdd1e2&amp;vtp=1">
            <a:hlinkClick r:id="rId4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a494c51a6&amp;cid=a494c51a6&amp;vtp=1">
            <a:hlinkClick r:id="rId5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4a58d8e36&amp;cid=4a58d8e36&amp;vtp=1">
            <a:hlinkClick r:id="rId6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411124b62&amp;cid=411124b62&amp;vtp=1">
            <a:hlinkClick r:id="rId7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1aabf8396&amp;cid=1aabf8396&amp;vtp=1">
            <a:hlinkClick r:id="rId8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0a3bfff2a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0a3bfff2a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课时评价作业（十三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党费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0a3bfff2a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1#25b908c04?pid=be367f5a9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钟彦标的心急得像几把刀子在戳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他一会儿招呼伤员向他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这边靠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一会儿又俯到担架上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掩住一个伤员的上半身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恨不得一下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子把自己分成几半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就在这时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忽然人影一闪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一个人大步奔过来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他一边走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解着衣扣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两手猛地扯起衣襟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用身躯掩住了两个伤员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正在他的军帽上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肩头上和握着衣襟的双手上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四散飞迸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着浓黑的眉毛和胡须急急地流下来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那人全不在意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只是叉开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稳稳地站在那里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身躯略略前倾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两眼定定地注视着身前的伤员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25b908c04?pid=be367f5a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他那浓密的胡须抖动了一下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发出了一声低沉的喊声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共产党员们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到这边来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这喊声不高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还有些沙哑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却一下子冲进了钟彦标的心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着这喊声的冲力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他的心顿时开了一条缝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透进了一线亮光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应该号召党员们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他深吸了一口气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和那个同志一起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喊道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共产党员们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到这边来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由一个老党员和一个年轻党员同声喊出来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更加响亮了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共产党员们来到了这个老同志身边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你挨着我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我靠着你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像雁行一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25b908c04?pid=be367f5a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样一字排开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筑成了一堵人墙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用那些宽阔的脊背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为伤病员遮挡着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狂风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看着眼前的情景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钟彦标的心头宽松了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他感激地向那个老同志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看了一眼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情不自禁地向他靠得更紧了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老同志转过头来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低声问道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你是干部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红五团二连的排长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为什么停下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问话里透着不满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为什么不带着同志们走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人员复杂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不太好带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钟彦标望着这双闪着严厉的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光的眼睛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慌忙低下了头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25b908c04?pid=be367f5a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老同志把声音提高了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单位再多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也是共产党领导的红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怎么能说没法带呢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俯到那个戴大八角帽的伤员身边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帮他擦抹脸上的水点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伤员感激地点了点头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喘息了一阵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挣扎着欠起身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从怀里掏出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装着一小截炒青稞的粮袋子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递给了老同志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给断粮的同志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好往前走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老同志没有接过粮袋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却紧紧抓住了那只瘦骨嶙峋的手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过了一会儿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老同志又说话了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话是对着钟彦标说的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有多好的同志啊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和这样的人在一起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怎么能说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不太好带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’？”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25b908c04?pid=be367f5a9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老同志的话音更低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更沙哑了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钟彦标却从这话音里觉出了深沉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得到了启发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他激动地抬起头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又看到了浓眉下的那双眼睛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这双眼睛明亮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清澈又充满着热情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排长同志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老同志温和地说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我们军队的党支部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不在营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却在连里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这是为什么呢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总支部书记讲过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：1927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年秋天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导着秋收起义军向井冈山进军的时候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亲自在连队建党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把党支部建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在连上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从那以后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红军不管怎样艰难困苦也顶得住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拖不垮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溃散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回忆着这历史的经验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想着老同志问话的意思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他觉得自己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的心头更敞亮了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25b908c04?pid=be367f5a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知道就好哇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老同志的胡须缓缓展开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现在你应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该怎么办呢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我应该依靠党员同志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并且把他们组织起来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成为一个核心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一个堡垒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接过了他的话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带领大家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继续前进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去赶上大队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接二连三的启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使钟彦标的心头完全豁亮了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他猛地把手伸进怀里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掏出那个珍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藏的油布小包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打开来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拿出自己的党证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把手一挥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到这里来开会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25b908c04?pid=be367f5a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他高高举起了党证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权且代替了党旗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党证上那红色印章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镰刀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斧头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虽然不大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却像一簇火焰一样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鲜红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着草地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照耀着会场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连伤病员在内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个来自各个部队的共产党员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这些被饥饿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寒冷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疾病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战伤折磨着的无产阶级的先锋队员们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着这一簇火焰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成了一个战斗的集体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党员大会在庄严地进行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热烈的讨论开始了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一项项提议提出来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一项项决议做出来了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开会的工夫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那位老同志一直注视着会议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的进行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钟彦标看见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那双明亮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清澈的眼睛里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流露出高兴和赞许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当通过了最后一项决议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老同志举起了手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我提议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大家唱支歌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25b908c04?pid=be367f5a9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老同志站起来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用那充满感情的胸音唱了个起句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胳膊猛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然一挥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随着他的指尖爆发出来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饥寒交迫的奴隶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全世界受苦的人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3#25b908c04?pid=be367f5a9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文本二：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在文学作品中再现老一辈无产阶级革命家的光辉形象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这是全国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人民的共同愿望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也是文艺工作者的神圣职责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王愿坚选择了这个当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代文艺创作的重大课题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认真地进行了大胆而又有意义的革命探索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王愿坚的作品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是通过描绘毛主席和周总理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朱委员长在长征生活中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的一点侧影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来展现他们的崇高思想和伟大风采的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作家根据他们在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长征途中的光辉业绩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通过自己的深入理解和思索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进行了高度的艺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术概括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把历史真实和艺术真实辩证地统一起来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读者从中看到了自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己所崇敬的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所热爱的老一辈无产阶级革命家的面容和身影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摘编自陈绍华《试谈王愿坚的短篇小说》）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4#25b908c04?pid=be367f5a9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本文摘编自同名小说。故事发生于红军长征期间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老同志是周恩来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7dd2adfb?pid=0a3bfff2a&amp;color=0,173,163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9a289ff2d?pid=17dd2adfb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下山时政委交代要我鼓励鼓励她的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我也想好了一些话要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可是一看刚才这情况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听了她的话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她是那么硬实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口口声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声谈的是怎么坚持斗争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根本没把困难放在心上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我还有啥好说的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干脆就直截了当地谈任务了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我刚要开始传达县委的指示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她蓦地像想起什么似的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你看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见了你我喜欢得什么都忘了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该弄点儿东西给你吃吃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a494c51a6?pid=25b908c04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下列对文本相关内容和艺术特色的分析鉴赏，不正确的一项是（3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9_1#a494c51a6.bracket?pid=25b908c04&amp;color=0,0,0&amp;vpa=2&amp;vtp=1"/>
          <p:cNvSpPr/>
          <p:nvPr/>
        </p:nvSpPr>
        <p:spPr>
          <a:xfrm>
            <a:off x="889666" y="1047755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8_2#a494c51a6.choices?pid=25b908c04&amp;color=0,0,0&amp;vtp=1&amp;bbb=1&amp;hb=1"/>
          <p:cNvSpPr/>
          <p:nvPr/>
        </p:nvSpPr>
        <p:spPr>
          <a:xfrm>
            <a:off x="612648" y="1654254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“雨，来得又突然又猛烈”是对行军途中恶劣环境的描写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既烘托了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钟彦标焦急复杂的心情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，又暗示了上文的混乱局面。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小说虽以钟彦标为核心组织情节，但文中的“老同志”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是关键人物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他是困难时期发挥坚强领导作用的党员代表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小说对党证的相关描写细致生动，具有特写镜头的效果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突出党在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艰难困苦时期强大的感召力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、凝聚力和战斗力。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小说以大家高唱《国际歌》结尾，庄重严肃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体现了红军战士坚定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的革命信念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，并与开头的混乱形成对比，有力突出了主题。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a494c51a6?pid=25b908c04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A项，“又暗示了上文的混乱局面”错误。根据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西北风斜推着急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骤的雨点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更是混乱了”可知，上文已明示“混乱”，不需要“暗示”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此处是为了突出混乱的局面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4a58d8e36?pid=25b908c04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关于文本一开头部分描写暴雨来临前的场景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下列说法不正确的一项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2_1#4a58d8e36.bracket?pid=25b908c04&amp;color=0,0,0&amp;vpa=3&amp;vtp=1"/>
          <p:cNvSpPr/>
          <p:nvPr/>
        </p:nvSpPr>
        <p:spPr>
          <a:xfrm>
            <a:off x="2502567" y="1047755"/>
            <a:ext cx="495300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1_2#4a58d8e36.choices?pid=25b908c04&amp;color=0,0,0&amp;vtp=1&amp;bbb=1&amp;hb=1"/>
          <p:cNvSpPr/>
          <p:nvPr/>
        </p:nvSpPr>
        <p:spPr>
          <a:xfrm>
            <a:off x="612648" y="1654254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钟彦标的心不由得“一沉”，因为他意识到暴雨将至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这么多人聚集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在高地上不继续赶路会很危险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战士们“散散乱乱地挤着”“吵吵嚷嚷”等表现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表明钟彦标的指挥不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，导致队伍陷入了混乱局面。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呼吁大家继续赶路的重伤员是一位有着丰富的战斗经验的老战士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但他的意见并未得到大家的响应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作者采用现场实录的方式，综合运用环境、动作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语言描写来渲染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，使读者如临其境。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4a58d8e36?pid=25b908c04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B项，“表明钟彦标的指挥不当，导致队伍陷入了混乱局面”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从文中的描写来看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，这个时候钟彦标还没有指挥。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9_1#411124b62?sp=1&amp;pid=25b908c04&amp;color=0,0,0&amp;vtp=1&amp;bt=1&amp;bbb=1&amp;hb=1&amp;hltap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文本二指出，王愿坚的作品“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把历史真实和艺术真实辩证地统一起来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请结合文本一简要分析这一特点是如何体现的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0_1#411124b62?sp=1&amp;pid=25b908c04&amp;color=0,0,0&amp;vtp=1&amp;bt=1&amp;bbb=1&amp;hb=1&amp;hla=1"/>
          <p:cNvSpPr/>
          <p:nvPr/>
        </p:nvSpPr>
        <p:spPr>
          <a:xfrm>
            <a:off x="612648" y="1496446"/>
            <a:ext cx="10963656" cy="4686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故事发生在红军长征过草地期间，有真实的历史背景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将高地草墩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、烂泥塘、暴雨、冰雹等不利因素叠加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艺术地渲染了自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然环境的极致化考验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，有助于表现红军“顶得住，拖不垮，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从不溃散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。②文中的“老同志”是周恩来，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小说再现了周恩来果决坚定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严厉又温和的伟大风采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其中年轻党员在老同志的启发下逐渐成长的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，也写得真实自然。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小说既嵌入了对党支部建立在连队的历史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经验的回顾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，也有战士们争论、老党员挺身而出、党员高举党证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《国际歌》等情节设计，体现艺术的合理真实。（每点2分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5_1#411124b62?pid=25b908c04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①根据“经过两个多小时的滚跌、跋涉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小部队终于走出了这段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充满着艰难和危险的烂泥潭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故事发生在红军长征过草地期间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有真实的历史背景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；根据“排长钟彦标踏上了一块大些的草墩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乌云正缓缓地漫上来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”“雨，来得又突然又猛烈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更是混乱了”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小说将高地草墩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、烂泥塘、暴雨、冰雹等不利因素叠加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艺术地渲染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了自然环境的极致化考验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，有助于表现红军“顶得住，拖不垮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从不溃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”的精神。②根据注释的内容可知，“老同志”是周恩来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小说再现了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周恩来果决坚定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严厉又温和的伟大风采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5_1#411124b62?pid=25b908c04&amp;color=0,0,0&amp;vtp=1&amp;bt=1&amp;bbb=1&amp;hb=1"/>
          <p:cNvSpPr/>
          <p:nvPr/>
        </p:nvSpPr>
        <p:spPr>
          <a:xfrm>
            <a:off x="612648" y="468000"/>
            <a:ext cx="10963656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老同志的话音更低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清澈又充满着热情”可知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年轻党员在老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同志的启发下逐渐成长，这一情节也写得真实自然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。③根据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总支部书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记讲过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他觉得自己的心头更敞亮了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”“他高高举起了党证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一个战斗的集体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等内容可知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小说既嵌入了对党支部建立在连队的历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史经验的回顾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也有战士们争论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、老党员挺身而出、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党员高举党证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《国际歌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等情节设计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，体现艺术的合理真实。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9_1#1aabf8396?sp=1&amp;pid=25b908c04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小说以“启示”为题，文中多次写到“老同志”的动作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语言等带给钟彦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标的启示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，请结合相关描写，说说钟彦标从中受到了哪些启示。（6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0_1#1aabf8396?sp=1&amp;pid=25b908c04&amp;color=0,0,0&amp;vtp=1&amp;bt=1&amp;bbb=1&amp;hb=1&amp;hla=1"/>
          <p:cNvSpPr/>
          <p:nvPr/>
        </p:nvSpPr>
        <p:spPr>
          <a:xfrm>
            <a:off x="612648" y="172695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当队伍陷入混乱无序时，老同志的“共产党员们，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到这边来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启示钟彦标在关键时刻要调动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、发挥党员的骨干作用，摆脱困境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钟彦标说人员复杂不好带时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，老同志双眼闪着严厉的光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对钟彦标的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批评以及对红军战士的赞扬等话语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，启示钟彦标要克服畏难情绪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信战友的革命觉悟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。③老同志的提问和建议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启示钟彦标要凝聚党员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，形成坚强的战斗集体和领导核心，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带领队伍继续前进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7_1#1aabf8396?pid=25b908c04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①根据“这喊声不高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齐声喊道：‘共产党员们，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到这边来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！’”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，老同志启示钟彦标在关键时刻要调动、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发挥党员的骨干作用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摆脱困境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。②根据“钟彦标望着这双闪着严厉的光的眼睛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清澈又充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满着热情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”可知，钟彦标说人员复杂不好带时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老同志双眼闪着严厉的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，表现出对钟彦标的批评；伤员要把粮食分给断粮的同志时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志表达对伤员的赞扬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，启示钟彦标要克服畏难情绪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相信战友的革命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觉悟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。③根据“‘排长同志，’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使钟彦标的心头完全豁亮了”可知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同志的提问和建议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，启示钟彦标要凝聚党员力量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形成坚强的战斗集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体和领导核心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，带领队伍继续前进。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9a289ff2d?pid=17dd2adfb&amp;color=0,0,0&amp;vtp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她揭开砂罐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拿出两个红薯丝子拌和菜叶做的窝窝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又拉出一个破坛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在里面掏了半天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摸出一块咸萝卜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递到我脸前说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自从并了村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离山远了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白鬼看得又严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什么东西也送不上去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你们可受了苦了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好的没有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凑合着吃点儿吧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871b5b1ca?sp=1&amp;pid=9a289ff2d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文中画横线的句子运用了什么手法？有什么表达效果？（3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800" dirty="0"/>
          </a:p>
        </p:txBody>
      </p:sp>
      <p:sp>
        <p:nvSpPr>
          <p:cNvPr id="3" name="QB_4_AN.3_1#871b5b1ca.blank?pid=9a289ff2d&amp;color=0,0,0&amp;vpa=1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运用了反问的手法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，（1分）传达了一种“我无话可说”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，增强了句子的语气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  <p:sp>
        <p:nvSpPr>
          <p:cNvPr id="4" name="QB_4_AS.4_1#871b5b1ca?pid=9a289ff2d&amp;color=0,0,0&amp;vtp=1&amp;bbb=1&amp;hb=1"/>
          <p:cNvSpPr/>
          <p:nvPr/>
        </p:nvSpPr>
        <p:spPr>
          <a:xfrm>
            <a:off x="612648" y="2454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“我还有啥好说的？”是反问句，实际上表达了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我没有什么好说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”或“我无话可说”的意思，增强了句子的语气。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9_1#94acdd1e2?sp=1&amp;pid=9a289ff2d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文中画波浪线的句子修改为“你看，我一见到你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高兴得什么都忘记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，应该准备些东西给你吃”后表达效果不如原句好，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请简要说明理由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0_1#94acdd1e2?sp=1&amp;pid=9a289ff2d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原句语言口语化，富有生活气息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能够拉近说话人和听话人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之间的距离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。②原句生动地表现出黄新见到“我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时喜悦和激动的心情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及想要为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“我”做点什么的自然反应。③改句语言书面化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不如原句生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动和有亲切感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，且表述生硬不如原文流畅。（每点2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_1#94acdd1e2?pid=9a289ff2d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原句使用口语，富有生活气息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能够生动地表现出说话人见到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对方时的喜悦和激动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，以及随后想要为对方做点什么的自然反应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种表达方式更加亲切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、自然，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能够拉近说话人和听话人之间的距离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而修改后的句子虽然意思相近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，但语言更加正式、书面化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缺少了一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些口语化的生动和亲切感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。同时，“应该准备些东西给你吃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这一表述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也略显生硬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，不如原句中的“该弄点儿东西给你吃吃”来得自然流畅。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e367f5a9?pid=0a3bfff2a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7_1#25b908c04?pid=be367f5a9&amp;color=0,0,0&amp;vtp=1&amp;bbb=1&amp;hb=1"/>
              <p:cNvSpPr/>
              <p:nvPr/>
            </p:nvSpPr>
            <p:spPr>
              <a:xfrm>
                <a:off x="612648" y="1174454"/>
                <a:ext cx="10963656" cy="388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河北衡水质检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阅读下面的文字，完成题目。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文本一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启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［注］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王愿坚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经过两个多小时的滚跌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跋涉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小部队终于走出了这段充满着艰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难和危险的烂泥潭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7_1#25b908c04?pid=be367f5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3886200"/>
              </a:xfrm>
              <a:prstGeom prst="rect">
                <a:avLst/>
              </a:prstGeom>
              <a:blipFill rotWithShape="1">
                <a:blip r:embed="rId1"/>
                <a:stretch>
                  <a:fillRect l="-5" t="-9" r="2" b="-164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1#25b908c04?pid=be367f5a9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排长钟彦标踏上了一块大些的草墩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把背上的伤员轻轻放下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头看了看天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西北方向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一块乌云正缓缓地漫上来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再向前望去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的心不由得一沉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这块不过亩把地大的高地上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散散乱乱地挤着五六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十个红军战士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有一多半是伤病员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一看就知道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这些人都像他们一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是掉队下来的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有的在拍打着空空的粮袋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有的寻找着野菜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的干脆在矮树丛间找柴火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生篝火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搭帐篷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准备宿营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有的吵吵嚷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在辩论着什么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谁爱走谁走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我可是不走了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反正是赶不上大队了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明天早点走还不是一样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1#25b908c04?pid=be367f5a9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人群里有个人提出了反对的意见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暴雨马上就到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前赶呀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钟彦标循着这个声音望去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只见讲话的是个重伤员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他从一个临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时绑起的担架上欠起身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喘息着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焦急地摆着手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同志们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他那微弱的声音却被杂乱的吵嚷声淹没了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来得又突然又猛烈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西北风斜推着急骤的雨点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夹杂着指尖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大的冰雹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密集地扫射过来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本来就乱着的人群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更是混乱了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6540</Words>
  <Application>WPS 演示</Application>
  <PresentationFormat>宽屏</PresentationFormat>
  <Paragraphs>275</Paragraphs>
  <Slides>28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2025-04-01T08:51:00Z</dcterms:created>
  <dcterms:modified xsi:type="dcterms:W3CDTF">2025-09-02T09:33:47Z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870B0D8C4A8F469C9E175F673908D901_12</vt:lpwstr>
  </property>
  <property fmtid="{D5CDD505-2E9C-101B-9397-08002B2CF9AE}" pid="3" name="KSOProductBuildVer">
    <vt:lpwstr>2052-12.1.0.22529</vt:lpwstr>
  </property>
</Properties>
</file>